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186" autoAdjust="0"/>
  </p:normalViewPr>
  <p:slideViewPr>
    <p:cSldViewPr snapToGrid="0">
      <p:cViewPr varScale="1">
        <p:scale>
          <a:sx n="52" d="100"/>
          <a:sy n="52" d="100"/>
        </p:scale>
        <p:origin x="14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18FC9-6D75-4EFF-86D4-1394940D77FC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9F145-7AAD-41AB-92D2-A5B90C938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42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dirty="0"/>
              <a:t>Introduce the session objectives and emphasize relevance to PHC improvement.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Encourage holistic, collaborative, and data-driven improvements.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Facilitate open discussion and collect participants’ feedback.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Explain why quality and safety are central to achieving universal health coverage.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Briefly outline the main barriers before diving into details.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Discuss how financial and workforce shortages impact service delivery.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Highlight how modern systems and training improve efficiency.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Stress the importance of equitable care and a culture of safety.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Discuss strategies for managing change in healthcare environments.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Summarize the key policy interventions for KP.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Explain how financial transparency improves service delivery.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E7C65-C061-4ECC-A2F6-EBD779C8D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3F2AA9-2AD1-4DF5-9549-A38B67C96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0C2CC-C0D7-4965-939B-92418BD0F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1E93B-A9C0-4246-B131-2BAEDABAC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38BA9-A7AE-4372-A8CB-D04CDA708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39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34C2C-A4F5-4706-B800-14C769C60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603509-C990-4C50-AEC9-AB32397FAF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6A816-1B2E-495D-AFB1-AFA55B9EC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9C1C9-6496-416C-AA5C-3AA50BF09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C8BF6-960B-4B83-81EF-492F7BA35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1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B8280B-E252-49B1-80C8-CC93D161BF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5A971B-45E9-4D97-B12F-D9EFB1B493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F3360-A2A9-4DBF-90A5-EA0D4412B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91F59-A0B5-4CD8-A9EE-A3BFFFFE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4FA2E7-72F5-4A54-A65F-FBBF4FEC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8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0D6C5-6665-4380-AD79-322F65C08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02DA4-9FAE-4D9E-9950-A250104FB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93A8C-2295-43C9-986A-07B828986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5150C-9727-4C9F-BB5B-AAB82E705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1FE00-064B-4969-95AC-2A94C45A0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813E3-5C5A-4880-A769-17DA92187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8776F-BCEB-4FBE-83E1-CAD40ACD9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BF175-6A71-42F1-AFA0-77024899F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AFEA5-69A3-4466-A4E3-02BB10733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1B569-4F75-4E2F-B56F-570D0AF99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6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FBB59-7F85-4155-B45A-0F2029D45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921A4-873F-47E0-AF3E-E8D92C5898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54FD1-5388-491C-84EC-827E74B62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9B901B-5B39-4F33-87F5-758962246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A03EE-74C5-46B5-B815-1B576DD00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ADC702-8287-498C-ACD5-CEEAADECB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44EFC-881F-45D3-A2A5-E99DC9DE2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851D8D-6D09-4C81-84F4-0653E6BA85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A58A44-732A-46C1-B84F-6FC3DE69B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76106B-F4D6-4EDD-95BB-9DD7AA7395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AC0A61-32D9-4F3E-909C-4FDB6F54A7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36BAD7-5D9F-4AD5-9A16-C6C158920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A4FFBD-A29E-4074-8D3F-DD3BD6F83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0CF79E-8DB2-46ED-87FA-D4B34EA8C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771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ED69A-4E71-4A02-9768-9589E49E8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A419E7-ABF5-41CD-8F48-0DD4F68D7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FA06D0-13CD-4FBA-8634-68735B8C4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7945FA-D50F-4253-B348-D34F1E51A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286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BB174E-C087-4A5A-8D2B-C7C2A5BE0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8C55F9-F4B2-4EDF-B0A8-601CAE726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AD20E8-608C-45EA-BC93-9C45B06F8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31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B781-9C80-4C38-A254-D64FBCAF2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03C4B-608C-4F08-86B5-919662DCA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8F665-002A-4BF1-80D6-72A7F1D0D0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F9E512-6F7A-4BE0-9DD4-AA367FDD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CFB926-282E-4E82-B31B-18717A11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561FC7-99AF-4021-BBB6-BE78E5607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209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A399A-928D-4730-9DD7-118AF5963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33A3A5-3A1D-4ABD-857C-750A57CD7E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361F69-4BC9-4F9F-B4C6-11BDEB809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577DB-0257-4F2B-9E69-D9A1AC562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E9A56-8365-4557-B751-A9AB3D717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A2A78-0E5E-40C9-BB12-7F5D5327B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6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DF831B-85E2-4E13-ACFE-5C754D2E6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032D3-200A-412E-B372-87C11513A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CC55C-81A6-40B9-9E20-0C0870E8B9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71BCD-EFD0-4D13-9D3A-2FB519D2D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D8FC2-7124-477B-89A6-CCC1E6DA6A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244A2-BBA7-4CBF-A7ED-8AE56B5E63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4517"/>
            <a:ext cx="9144000" cy="1391577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2">
                    <a:lumMod val="25000"/>
                  </a:schemeClr>
                </a:solidFill>
              </a:rPr>
              <a:t>Challenges and Solutions in Implementing </a:t>
            </a:r>
            <a:br>
              <a:rPr lang="en-US" sz="3600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3600" b="1" dirty="0">
                <a:solidFill>
                  <a:schemeClr val="bg2">
                    <a:lumMod val="25000"/>
                  </a:schemeClr>
                </a:solidFill>
              </a:rPr>
              <a:t>Quality and Safety</a:t>
            </a:r>
            <a:endParaRPr lang="en-US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564C33-CFE7-4BC7-A127-E1B7BB15F5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9745" y="6061075"/>
            <a:ext cx="9144000" cy="612408"/>
          </a:xfrm>
        </p:spPr>
        <p:txBody>
          <a:bodyPr>
            <a:normAutofit fontScale="92500" lnSpcReduction="20000"/>
          </a:bodyPr>
          <a:lstStyle/>
          <a:p>
            <a:r>
              <a:rPr lang="en-US" b="1" i="1" dirty="0">
                <a:solidFill>
                  <a:schemeClr val="accent3">
                    <a:lumMod val="50000"/>
                  </a:schemeClr>
                </a:solidFill>
              </a:rPr>
              <a:t>Khyber Pakhtunkhwa Human Capital Investment Project (KP-HCIP</a:t>
            </a:r>
            <a:r>
              <a:rPr lang="en-US" i="1" dirty="0"/>
              <a:t>)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274488-6BF5-46A1-89E6-7B66FA9953E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00" y="1733550"/>
            <a:ext cx="5105400" cy="3390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021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dirty="0">
                <a:solidFill>
                  <a:schemeClr val="bg2">
                    <a:lumMod val="25000"/>
                  </a:schemeClr>
                </a:solidFill>
              </a:rPr>
              <a:t>Budget Allocation for Primary Healthcare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Increase and protect PHC funding</a:t>
            </a:r>
          </a:p>
          <a:p>
            <a:pPr>
              <a:lnSpc>
                <a:spcPct val="200000"/>
              </a:lnSpc>
            </a:pPr>
            <a:r>
              <a:rPr dirty="0"/>
              <a:t>Ensure transparent flow of funds</a:t>
            </a:r>
          </a:p>
          <a:p>
            <a:pPr>
              <a:lnSpc>
                <a:spcPct val="200000"/>
              </a:lnSpc>
            </a:pPr>
            <a:r>
              <a:rPr dirty="0"/>
              <a:t>Link financing to performance and outcomes</a:t>
            </a:r>
          </a:p>
          <a:p>
            <a:pPr>
              <a:lnSpc>
                <a:spcPct val="200000"/>
              </a:lnSpc>
            </a:pPr>
            <a:r>
              <a:rPr dirty="0"/>
              <a:t>Guarantee essential medicines and supplies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dirty="0">
                <a:solidFill>
                  <a:schemeClr val="bg2">
                    <a:lumMod val="25000"/>
                  </a:schemeClr>
                </a:solidFill>
              </a:rPr>
              <a:t>Moving Toward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✅ Systemic approach — leadership, workforce, and partnerships</a:t>
            </a:r>
          </a:p>
          <a:p>
            <a:pPr>
              <a:lnSpc>
                <a:spcPct val="200000"/>
              </a:lnSpc>
            </a:pPr>
            <a:r>
              <a:rPr dirty="0"/>
              <a:t>✅ Data-driven decisions and monitoring</a:t>
            </a:r>
          </a:p>
          <a:p>
            <a:pPr>
              <a:lnSpc>
                <a:spcPct val="200000"/>
              </a:lnSpc>
            </a:pPr>
            <a:r>
              <a:rPr dirty="0"/>
              <a:t>✅ Strengthen PHC for Universal Health Coverage</a:t>
            </a:r>
          </a:p>
          <a:p>
            <a:pPr>
              <a:lnSpc>
                <a:spcPct val="200000"/>
              </a:lnSpc>
            </a:pPr>
            <a:r>
              <a:rPr dirty="0"/>
              <a:t>✅ Foster a learning and safety-oriented culture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dirty="0"/>
              <a:t>Discussion &amp; Brainstorming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dirty="0"/>
              <a:t>💭 What barriers are most relevant in your facility?</a:t>
            </a:r>
          </a:p>
          <a:p>
            <a:pPr>
              <a:lnSpc>
                <a:spcPct val="200000"/>
              </a:lnSpc>
            </a:pPr>
            <a:r>
              <a:rPr dirty="0"/>
              <a:t>💭 Which solutions can be implemented immediately?</a:t>
            </a:r>
          </a:p>
          <a:p>
            <a:pPr>
              <a:lnSpc>
                <a:spcPct val="200000"/>
              </a:lnSpc>
            </a:pPr>
            <a:r>
              <a:rPr dirty="0"/>
              <a:t>💭 How can we build stronger teamwork and communication?</a:t>
            </a:r>
          </a:p>
          <a:p>
            <a:pPr>
              <a:lnSpc>
                <a:spcPct val="200000"/>
              </a:lnSpc>
            </a:pPr>
            <a:endParaRPr dirty="0"/>
          </a:p>
          <a:p>
            <a:pPr marL="0" indent="0">
              <a:buNone/>
            </a:pPr>
            <a:r>
              <a:rPr b="1" dirty="0">
                <a:solidFill>
                  <a:srgbClr val="FF0000"/>
                </a:solidFill>
              </a:rPr>
              <a:t>“Quality and safety are not just policies—they are daily practices.”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dirty="0">
                <a:solidFill>
                  <a:schemeClr val="bg2">
                    <a:lumMod val="25000"/>
                  </a:schemeClr>
                </a:solidFill>
              </a:rP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dirty="0"/>
              <a:t>By the end of this session, participants will be able to: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US" dirty="0"/>
              <a:t>	</a:t>
            </a:r>
            <a:r>
              <a:rPr dirty="0"/>
              <a:t>Identify common barriers to healthcare quality and safety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US" dirty="0"/>
              <a:t>	</a:t>
            </a:r>
            <a:r>
              <a:rPr dirty="0"/>
              <a:t>Discuss specific challenges in primary healthcare settings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US" dirty="0"/>
              <a:t>	</a:t>
            </a:r>
            <a:r>
              <a:rPr dirty="0"/>
              <a:t>Review policy recommendations for Khyber Pakhtunkhwa (KP)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en-US" dirty="0"/>
              <a:t>	</a:t>
            </a:r>
            <a:r>
              <a:rPr dirty="0"/>
              <a:t>Recognize strategies for improving health systems and patient </a:t>
            </a:r>
            <a:r>
              <a:rPr lang="en-US" dirty="0"/>
              <a:t>	</a:t>
            </a:r>
            <a:r>
              <a:rPr dirty="0"/>
              <a:t>outcomes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dirty="0">
                <a:solidFill>
                  <a:schemeClr val="bg2">
                    <a:lumMod val="25000"/>
                  </a:schemeClr>
                </a:solidFill>
              </a:rPr>
              <a:t>Why Focus on Quality and Safety?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dirty="0"/>
              <a:t>Foundation of effective, equitable, and patient-centered care</a:t>
            </a:r>
          </a:p>
          <a:p>
            <a:pPr>
              <a:lnSpc>
                <a:spcPct val="200000"/>
              </a:lnSpc>
            </a:pPr>
            <a:r>
              <a:rPr dirty="0"/>
              <a:t>Reduces errors, improves outcomes, and builds patient trust</a:t>
            </a:r>
          </a:p>
          <a:p>
            <a:pPr>
              <a:lnSpc>
                <a:spcPct val="200000"/>
              </a:lnSpc>
            </a:pPr>
            <a:r>
              <a:rPr dirty="0"/>
              <a:t>Ensures optimal use of limited healthcare resources</a:t>
            </a:r>
          </a:p>
          <a:p>
            <a:pPr>
              <a:lnSpc>
                <a:spcPct val="200000"/>
              </a:lnSpc>
            </a:pPr>
            <a:r>
              <a:rPr dirty="0"/>
              <a:t>Supports Universal Health Coverage (UHC) and SDG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dirty="0">
                <a:solidFill>
                  <a:schemeClr val="bg2">
                    <a:lumMod val="25000"/>
                  </a:schemeClr>
                </a:solidFill>
              </a:rPr>
              <a:t>Common Barriers in Primary Healthcare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0551" y="1690688"/>
            <a:ext cx="5693229" cy="4802187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dirty="0"/>
              <a:t>1. Financial constraints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2. Workforce challenges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3. Lack of training and education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4. Inefficient clinical workflows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5. Inadequate health information systems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6. Health equity issues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7. Patient safety concerns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8. Resistance to change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dirty="0">
                <a:solidFill>
                  <a:schemeClr val="bg2">
                    <a:lumMod val="25000"/>
                  </a:schemeClr>
                </a:solidFill>
              </a:rPr>
              <a:t>Financial &amp; Workforce Barriers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b="1" dirty="0">
                <a:solidFill>
                  <a:schemeClr val="tx2">
                    <a:lumMod val="75000"/>
                  </a:schemeClr>
                </a:solidFill>
              </a:rPr>
              <a:t>Financial Constraints:</a:t>
            </a:r>
          </a:p>
          <a:p>
            <a:pPr lvl="1">
              <a:lnSpc>
                <a:spcPct val="150000"/>
              </a:lnSpc>
            </a:pPr>
            <a:r>
              <a:rPr dirty="0"/>
              <a:t>Inadequate PHC budget and essential services</a:t>
            </a:r>
          </a:p>
          <a:p>
            <a:pPr lvl="1">
              <a:lnSpc>
                <a:spcPct val="150000"/>
              </a:lnSpc>
            </a:pPr>
            <a:r>
              <a:rPr dirty="0"/>
              <a:t>Political influence in allocation</a:t>
            </a:r>
          </a:p>
          <a:p>
            <a:pPr lvl="1">
              <a:lnSpc>
                <a:spcPct val="150000"/>
              </a:lnSpc>
            </a:pPr>
            <a:r>
              <a:rPr dirty="0"/>
              <a:t>Limited supplies and infrastructure</a:t>
            </a:r>
          </a:p>
          <a:p>
            <a:pPr>
              <a:lnSpc>
                <a:spcPct val="150000"/>
              </a:lnSpc>
            </a:pPr>
            <a:endParaRPr dirty="0"/>
          </a:p>
          <a:p>
            <a:pPr>
              <a:lnSpc>
                <a:spcPct val="150000"/>
              </a:lnSpc>
            </a:pPr>
            <a:r>
              <a:rPr b="1" dirty="0">
                <a:solidFill>
                  <a:schemeClr val="tx2">
                    <a:lumMod val="75000"/>
                  </a:schemeClr>
                </a:solidFill>
              </a:rPr>
              <a:t>Workforce Challenges:</a:t>
            </a:r>
          </a:p>
          <a:p>
            <a:pPr lvl="1">
              <a:lnSpc>
                <a:spcPct val="150000"/>
              </a:lnSpc>
            </a:pPr>
            <a:r>
              <a:rPr dirty="0"/>
              <a:t>Shortages and burnout</a:t>
            </a:r>
          </a:p>
          <a:p>
            <a:pPr lvl="1">
              <a:lnSpc>
                <a:spcPct val="150000"/>
              </a:lnSpc>
            </a:pPr>
            <a:r>
              <a:rPr dirty="0"/>
              <a:t>Urban–rural imbalance</a:t>
            </a:r>
          </a:p>
          <a:p>
            <a:pPr lvl="1">
              <a:lnSpc>
                <a:spcPct val="150000"/>
              </a:lnSpc>
            </a:pPr>
            <a:r>
              <a:rPr dirty="0"/>
              <a:t>Low motivation and retention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dirty="0">
                <a:solidFill>
                  <a:schemeClr val="bg2">
                    <a:lumMod val="25000"/>
                  </a:schemeClr>
                </a:solidFill>
              </a:rPr>
              <a:t>Training, Workflow &amp; Information Gaps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>
                <a:solidFill>
                  <a:schemeClr val="tx2">
                    <a:lumMod val="75000"/>
                  </a:schemeClr>
                </a:solidFill>
              </a:rPr>
              <a:t>Lack of Training: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Outdated practices, few refresher courses</a:t>
            </a:r>
          </a:p>
          <a:p>
            <a:endParaRPr dirty="0"/>
          </a:p>
          <a:p>
            <a:r>
              <a:rPr dirty="0">
                <a:solidFill>
                  <a:schemeClr val="tx2">
                    <a:lumMod val="75000"/>
                  </a:schemeClr>
                </a:solidFill>
              </a:rPr>
              <a:t>Inefficient Workflows: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Fragmented services, poor coordination</a:t>
            </a:r>
          </a:p>
          <a:p>
            <a:endParaRPr dirty="0"/>
          </a:p>
          <a:p>
            <a:r>
              <a:rPr dirty="0">
                <a:solidFill>
                  <a:schemeClr val="tx2">
                    <a:lumMod val="75000"/>
                  </a:schemeClr>
                </a:solidFill>
              </a:rPr>
              <a:t>Weak Health Information Systems: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dirty="0"/>
              <a:t>Paper-based records, limited interoperability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dirty="0">
                <a:solidFill>
                  <a:schemeClr val="bg2">
                    <a:lumMod val="25000"/>
                  </a:schemeClr>
                </a:solidFill>
              </a:rPr>
              <a:t>Health Equity &amp; Patient Safety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b="1" dirty="0">
                <a:solidFill>
                  <a:schemeClr val="accent6">
                    <a:lumMod val="50000"/>
                  </a:schemeClr>
                </a:solidFill>
              </a:rPr>
              <a:t>Health Equity: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dirty="0"/>
              <a:t>Disparities due to geography and income</a:t>
            </a:r>
          </a:p>
          <a:p>
            <a:pPr>
              <a:lnSpc>
                <a:spcPct val="150000"/>
              </a:lnSpc>
            </a:pPr>
            <a:endParaRPr dirty="0"/>
          </a:p>
          <a:p>
            <a:pPr>
              <a:lnSpc>
                <a:spcPct val="150000"/>
              </a:lnSpc>
            </a:pPr>
            <a:r>
              <a:rPr b="1" dirty="0">
                <a:solidFill>
                  <a:schemeClr val="accent6">
                    <a:lumMod val="50000"/>
                  </a:schemeClr>
                </a:solidFill>
              </a:rPr>
              <a:t>Patient Safety: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dirty="0"/>
              <a:t>Medication errors, infections, diagnostic delays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dirty="0"/>
              <a:t>Underreporting due to fear of blame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dirty="0">
                <a:solidFill>
                  <a:schemeClr val="bg2">
                    <a:lumMod val="25000"/>
                  </a:schemeClr>
                </a:solidFill>
              </a:rPr>
              <a:t>Resistance to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dirty="0"/>
              <a:t>Reluctance to adopt new procedures or technologies</a:t>
            </a:r>
          </a:p>
          <a:p>
            <a:pPr>
              <a:lnSpc>
                <a:spcPct val="200000"/>
              </a:lnSpc>
            </a:pPr>
            <a:r>
              <a:rPr dirty="0"/>
              <a:t>Fear of accountability and workload</a:t>
            </a:r>
          </a:p>
          <a:p>
            <a:pPr>
              <a:lnSpc>
                <a:spcPct val="200000"/>
              </a:lnSpc>
            </a:pPr>
            <a:r>
              <a:rPr dirty="0"/>
              <a:t>Lack of leadership and communication</a:t>
            </a:r>
          </a:p>
          <a:p>
            <a:pPr marL="0" indent="0">
              <a:lnSpc>
                <a:spcPct val="200000"/>
              </a:lnSpc>
              <a:buNone/>
            </a:pPr>
            <a:r>
              <a:rPr b="1" dirty="0">
                <a:solidFill>
                  <a:schemeClr val="accent6">
                    <a:lumMod val="50000"/>
                  </a:schemeClr>
                </a:solidFill>
              </a:rPr>
              <a:t>Solution: </a:t>
            </a:r>
            <a:r>
              <a:rPr dirty="0"/>
              <a:t>Inclusive decision-making and leadership support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dirty="0">
                <a:solidFill>
                  <a:schemeClr val="bg2">
                    <a:lumMod val="25000"/>
                  </a:schemeClr>
                </a:solidFill>
              </a:rPr>
              <a:t>Policy Recommendations for Khyber Pakhtunkhwa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3362" y="1399592"/>
            <a:ext cx="9170437" cy="509328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dirty="0"/>
              <a:t>1. Strengthen infrastructure and facilities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2. Expand and retain workforce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3. Implement quality assurance programs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4. Promote patient safety culture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5. Improve digital health systems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6. Engage communities</a:t>
            </a:r>
          </a:p>
          <a:p>
            <a:pPr marL="0" indent="0">
              <a:lnSpc>
                <a:spcPct val="150000"/>
              </a:lnSpc>
              <a:buNone/>
            </a:pPr>
            <a:r>
              <a:rPr dirty="0"/>
              <a:t>7. Strengthen governance and insurance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1429</TotalTime>
  <Words>550</Words>
  <Application>Microsoft Office PowerPoint</Application>
  <PresentationFormat>Widescreen</PresentationFormat>
  <Paragraphs>88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Challenges and Solutions in Implementing  Quality and Safety</vt:lpstr>
      <vt:lpstr>Learning Objectives</vt:lpstr>
      <vt:lpstr>Why Focus on Quality and Safety?</vt:lpstr>
      <vt:lpstr>Common Barriers in Primary Healthcare</vt:lpstr>
      <vt:lpstr>Financial &amp; Workforce Barriers</vt:lpstr>
      <vt:lpstr>Training, Workflow &amp; Information Gaps</vt:lpstr>
      <vt:lpstr>Health Equity &amp; Patient Safety Concerns</vt:lpstr>
      <vt:lpstr>Resistance to Change</vt:lpstr>
      <vt:lpstr>Policy Recommendations for Khyber Pakhtunkhwa</vt:lpstr>
      <vt:lpstr>Budget Allocation for Primary Healthcare</vt:lpstr>
      <vt:lpstr>Moving Toward Solutions</vt:lpstr>
      <vt:lpstr>Discussion &amp; Brainstorming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Healthcare Quality and Patient Safety</dc:title>
  <dc:creator>DELL</dc:creator>
  <cp:lastModifiedBy>DELL</cp:lastModifiedBy>
  <cp:revision>9</cp:revision>
  <dcterms:created xsi:type="dcterms:W3CDTF">2025-10-11T07:56:07Z</dcterms:created>
  <dcterms:modified xsi:type="dcterms:W3CDTF">2025-10-13T12:17:02Z</dcterms:modified>
</cp:coreProperties>
</file>